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8" d="100"/>
          <a:sy n="58" d="100"/>
        </p:scale>
        <p:origin x="152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1121228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 dirty="0">
                <a:solidFill>
                  <a:srgbClr val="FFFFFF"/>
                </a:solidFill>
              </a:rPr>
              <a:t>MOHI – MADOYA STAFF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8017" y="2616309"/>
            <a:ext cx="740446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 dirty="0">
                <a:solidFill>
                  <a:srgbClr val="FFFFFF"/>
                </a:solidFill>
              </a:rPr>
              <a:t>Cybersecurity Awareness &amp; Educational Technology</a:t>
            </a:r>
          </a:p>
          <a:p>
            <a:endParaRPr sz="4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Everyone Has a Role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79" y="1554479"/>
            <a:ext cx="828358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>
                <a:solidFill>
                  <a:srgbClr val="FFFFFF"/>
                </a:solidFill>
              </a:rPr>
              <a:t>Cybersecurity is not only for the IT department.</a:t>
            </a:r>
          </a:p>
          <a:p>
            <a:endParaRPr sz="3600">
              <a:solidFill>
                <a:srgbClr val="FFFFFF"/>
              </a:solidFill>
            </a:endParaRPr>
          </a:p>
          <a:p>
            <a:r>
              <a:rPr sz="3600">
                <a:solidFill>
                  <a:srgbClr val="FFFFFF"/>
                </a:solidFill>
              </a:rPr>
              <a:t>Teachers and staff help keep systems safe by:</a:t>
            </a:r>
          </a:p>
          <a:p>
            <a:r>
              <a:rPr sz="3600">
                <a:solidFill>
                  <a:srgbClr val="FFFFFF"/>
                </a:solidFill>
              </a:rPr>
              <a:t>• Following security practices</a:t>
            </a:r>
          </a:p>
          <a:p>
            <a:r>
              <a:rPr sz="3600">
                <a:solidFill>
                  <a:srgbClr val="FFFFFF"/>
                </a:solidFill>
              </a:rPr>
              <a:t>• Reporting suspicious activity</a:t>
            </a:r>
          </a:p>
          <a:p>
            <a:r>
              <a:rPr sz="3600">
                <a:solidFill>
                  <a:srgbClr val="FFFFFF"/>
                </a:solidFill>
              </a:rPr>
              <a:t>• Protecting login information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814036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 dirty="0">
                <a:solidFill>
                  <a:srgbClr val="FFFFFF"/>
                </a:solidFill>
              </a:rPr>
              <a:t>By understanding cybersecurity</a:t>
            </a:r>
            <a:endParaRPr lang="en-US" sz="4400" dirty="0">
              <a:solidFill>
                <a:srgbClr val="FFFFFF"/>
              </a:solidFill>
            </a:endParaRPr>
          </a:p>
          <a:p>
            <a:r>
              <a:rPr sz="4400" dirty="0">
                <a:solidFill>
                  <a:srgbClr val="FFFFFF"/>
                </a:solidFill>
              </a:rPr>
              <a:t> and using technology responsibly,</a:t>
            </a:r>
          </a:p>
          <a:p>
            <a:r>
              <a:rPr sz="4400" dirty="0">
                <a:solidFill>
                  <a:srgbClr val="FFFFFF"/>
                </a:solidFill>
              </a:rPr>
              <a:t>we can create a safer learning </a:t>
            </a:r>
            <a:endParaRPr lang="en-US" sz="4400" dirty="0">
              <a:solidFill>
                <a:srgbClr val="FFFFFF"/>
              </a:solidFill>
            </a:endParaRPr>
          </a:p>
          <a:p>
            <a:r>
              <a:rPr sz="4400" dirty="0">
                <a:solidFill>
                  <a:srgbClr val="FFFFFF"/>
                </a:solidFill>
              </a:rPr>
              <a:t>environment for students and staff.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7F4CE-590F-4384-6610-E981F94E9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>
            <a:extLst>
              <a:ext uri="{FF2B5EF4-FFF2-40B4-BE49-F238E27FC236}">
                <a16:creationId xmlns:a16="http://schemas.microsoft.com/office/drawing/2014/main" id="{2A81CA05-632C-7746-45EB-FEEDEC48B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A20197-5551-6AC0-C81B-BE1089EF6A53}"/>
              </a:ext>
            </a:extLst>
          </p:cNvPr>
          <p:cNvSpPr txBox="1"/>
          <p:nvPr/>
        </p:nvSpPr>
        <p:spPr>
          <a:xfrm>
            <a:off x="640080" y="457200"/>
            <a:ext cx="18473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sz="4000" b="1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FFA291-6683-0262-97A5-2546C9E1B544}"/>
              </a:ext>
            </a:extLst>
          </p:cNvPr>
          <p:cNvSpPr txBox="1"/>
          <p:nvPr/>
        </p:nvSpPr>
        <p:spPr>
          <a:xfrm>
            <a:off x="1675665" y="2031598"/>
            <a:ext cx="8140363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500" dirty="0">
                <a:solidFill>
                  <a:srgbClr val="FFFFFF"/>
                </a:solidFill>
              </a:rPr>
              <a:t>Thank you</a:t>
            </a:r>
            <a:endParaRPr sz="1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80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What is Cybersecurity?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7783028" cy="39703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dirty="0">
                <a:solidFill>
                  <a:srgbClr val="FFFFFF"/>
                </a:solidFill>
              </a:rPr>
              <a:t>Cybersecurity means protecting computers, phones,</a:t>
            </a:r>
            <a:endParaRPr lang="en-US" sz="2800" dirty="0">
              <a:solidFill>
                <a:srgbClr val="FFFFFF"/>
              </a:solidFill>
            </a:endParaRPr>
          </a:p>
          <a:p>
            <a:r>
              <a:rPr sz="2800" dirty="0">
                <a:solidFill>
                  <a:srgbClr val="FFFFFF"/>
                </a:solidFill>
              </a:rPr>
              <a:t> and school information from people who want </a:t>
            </a:r>
            <a:endParaRPr lang="en-US" sz="2800" dirty="0">
              <a:solidFill>
                <a:srgbClr val="FFFFFF"/>
              </a:solidFill>
            </a:endParaRPr>
          </a:p>
          <a:p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to steal or damage it.</a:t>
            </a:r>
          </a:p>
          <a:p>
            <a:endParaRPr sz="2800" dirty="0">
              <a:solidFill>
                <a:srgbClr val="FFFFFF"/>
              </a:solidFill>
            </a:endParaRPr>
          </a:p>
          <a:p>
            <a:r>
              <a:rPr sz="2800" dirty="0">
                <a:solidFill>
                  <a:srgbClr val="FFFFFF"/>
                </a:solidFill>
              </a:rPr>
              <a:t>Examples of school data:</a:t>
            </a:r>
          </a:p>
          <a:p>
            <a:r>
              <a:rPr sz="2800" dirty="0">
                <a:solidFill>
                  <a:srgbClr val="FFFFFF"/>
                </a:solidFill>
              </a:rPr>
              <a:t>• Student records</a:t>
            </a:r>
          </a:p>
          <a:p>
            <a:r>
              <a:rPr sz="2800" dirty="0">
                <a:solidFill>
                  <a:srgbClr val="FFFFFF"/>
                </a:solidFill>
              </a:rPr>
              <a:t>• Staff information</a:t>
            </a:r>
          </a:p>
          <a:p>
            <a:r>
              <a:rPr sz="2800" dirty="0">
                <a:solidFill>
                  <a:srgbClr val="FFFFFF"/>
                </a:solidFill>
              </a:rPr>
              <a:t>• School emails</a:t>
            </a:r>
          </a:p>
          <a:p>
            <a:r>
              <a:rPr sz="2800" dirty="0">
                <a:solidFill>
                  <a:srgbClr val="FFFFFF"/>
                </a:solidFill>
              </a:rPr>
              <a:t>• Financial information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Why Cybersecurity is Important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7854458" cy="44012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dirty="0">
                <a:solidFill>
                  <a:srgbClr val="FFFFFF"/>
                </a:solidFill>
              </a:rPr>
              <a:t>Schools store important information.</a:t>
            </a:r>
          </a:p>
          <a:p>
            <a:endParaRPr sz="4000" dirty="0">
              <a:solidFill>
                <a:srgbClr val="FFFFFF"/>
              </a:solidFill>
            </a:endParaRPr>
          </a:p>
          <a:p>
            <a:r>
              <a:rPr sz="4000" dirty="0">
                <a:solidFill>
                  <a:srgbClr val="FFFFFF"/>
                </a:solidFill>
              </a:rPr>
              <a:t>If attackers access it they can:</a:t>
            </a:r>
          </a:p>
          <a:p>
            <a:r>
              <a:rPr sz="4000" dirty="0">
                <a:solidFill>
                  <a:srgbClr val="FFFFFF"/>
                </a:solidFill>
              </a:rPr>
              <a:t>• Steal student information</a:t>
            </a:r>
          </a:p>
          <a:p>
            <a:r>
              <a:rPr sz="4000" dirty="0">
                <a:solidFill>
                  <a:srgbClr val="FFFFFF"/>
                </a:solidFill>
              </a:rPr>
              <a:t>• Change records</a:t>
            </a:r>
          </a:p>
          <a:p>
            <a:r>
              <a:rPr sz="4000" dirty="0">
                <a:solidFill>
                  <a:srgbClr val="FFFFFF"/>
                </a:solidFill>
              </a:rPr>
              <a:t>• Send fake emails</a:t>
            </a:r>
          </a:p>
          <a:p>
            <a:r>
              <a:rPr sz="4000" dirty="0">
                <a:solidFill>
                  <a:srgbClr val="FFFFFF"/>
                </a:solidFill>
              </a:rPr>
              <a:t>• Disrupt school 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86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Common Cyber Threats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66" y="1402080"/>
            <a:ext cx="308622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dirty="0">
                <a:solidFill>
                  <a:srgbClr val="FFFFFF"/>
                </a:solidFill>
              </a:rPr>
              <a:t>Some common threats </a:t>
            </a:r>
            <a:endParaRPr lang="en-US" sz="2400" dirty="0">
              <a:solidFill>
                <a:srgbClr val="FFFFFF"/>
              </a:solidFill>
            </a:endParaRPr>
          </a:p>
          <a:p>
            <a:r>
              <a:rPr sz="2400" dirty="0">
                <a:solidFill>
                  <a:srgbClr val="FFFFFF"/>
                </a:solidFill>
              </a:rPr>
              <a:t>include:</a:t>
            </a:r>
          </a:p>
          <a:p>
            <a:r>
              <a:rPr sz="2400" dirty="0">
                <a:solidFill>
                  <a:srgbClr val="FFFFFF"/>
                </a:solidFill>
              </a:rPr>
              <a:t>• Phishing emails</a:t>
            </a:r>
          </a:p>
          <a:p>
            <a:r>
              <a:rPr sz="2400" dirty="0">
                <a:solidFill>
                  <a:srgbClr val="FFFFFF"/>
                </a:solidFill>
              </a:rPr>
              <a:t>• Malware and viruses</a:t>
            </a:r>
          </a:p>
          <a:p>
            <a:r>
              <a:rPr sz="2400" dirty="0">
                <a:solidFill>
                  <a:srgbClr val="FFFFFF"/>
                </a:solidFill>
              </a:rPr>
              <a:t>• Hacking attempts</a:t>
            </a:r>
          </a:p>
          <a:p>
            <a:r>
              <a:rPr sz="2400" dirty="0">
                <a:solidFill>
                  <a:srgbClr val="FFFFFF"/>
                </a:solidFill>
              </a:rPr>
              <a:t>• Weak passwords</a:t>
            </a:r>
          </a:p>
          <a:p>
            <a:r>
              <a:rPr sz="2400" dirty="0">
                <a:solidFill>
                  <a:srgbClr val="FFFFFF"/>
                </a:solidFill>
              </a:rPr>
              <a:t>• Unsafe downloads</a:t>
            </a:r>
          </a:p>
        </p:txBody>
      </p:sp>
      <p:pic>
        <p:nvPicPr>
          <p:cNvPr id="5" name="Picture 4" descr="903d7164-7b5b-4586-a8aa-393fe103a04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188720"/>
            <a:ext cx="54864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What is Phishing?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1" y="2799107"/>
            <a:ext cx="420623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400" dirty="0">
              <a:solidFill>
                <a:srgbClr val="FFFFFF"/>
              </a:solidFill>
            </a:endParaRPr>
          </a:p>
          <a:p>
            <a:r>
              <a:rPr sz="2400" dirty="0">
                <a:solidFill>
                  <a:srgbClr val="FFFFFF"/>
                </a:solidFill>
              </a:rPr>
              <a:t>Example:</a:t>
            </a:r>
          </a:p>
          <a:p>
            <a:r>
              <a:rPr sz="2400" dirty="0">
                <a:solidFill>
                  <a:srgbClr val="FFFFFF"/>
                </a:solidFill>
              </a:rPr>
              <a:t>An email asking you to </a:t>
            </a:r>
            <a:endParaRPr lang="en-US" sz="2400" dirty="0">
              <a:solidFill>
                <a:srgbClr val="FFFFFF"/>
              </a:solidFill>
            </a:endParaRPr>
          </a:p>
          <a:p>
            <a:r>
              <a:rPr sz="2400" dirty="0">
                <a:solidFill>
                  <a:srgbClr val="FFFFFF"/>
                </a:solidFill>
              </a:rPr>
              <a:t>'verify your password'.</a:t>
            </a:r>
          </a:p>
          <a:p>
            <a:endParaRPr sz="2400" dirty="0">
              <a:solidFill>
                <a:srgbClr val="FFFFFF"/>
              </a:solidFill>
            </a:endParaRPr>
          </a:p>
          <a:p>
            <a:r>
              <a:rPr sz="2400" dirty="0">
                <a:solidFill>
                  <a:srgbClr val="FFFFFF"/>
                </a:solidFill>
              </a:rPr>
              <a:t>Always check before </a:t>
            </a:r>
            <a:endParaRPr lang="en-US" sz="2400" dirty="0">
              <a:solidFill>
                <a:srgbClr val="FFFFFF"/>
              </a:solidFill>
            </a:endParaRPr>
          </a:p>
          <a:p>
            <a:r>
              <a:rPr sz="2400" dirty="0">
                <a:solidFill>
                  <a:srgbClr val="FFFFFF"/>
                </a:solidFill>
              </a:rPr>
              <a:t>clicking links.</a:t>
            </a:r>
          </a:p>
        </p:txBody>
      </p:sp>
      <p:pic>
        <p:nvPicPr>
          <p:cNvPr id="5" name="Picture 4" descr="95406be6-cdb7-4a7a-9692-7ee386966b8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773" y="2616382"/>
            <a:ext cx="5148715" cy="38615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9D4BCF-2A1D-EFEF-5E74-F34245F23C07}"/>
              </a:ext>
            </a:extLst>
          </p:cNvPr>
          <p:cNvSpPr txBox="1"/>
          <p:nvPr/>
        </p:nvSpPr>
        <p:spPr>
          <a:xfrm>
            <a:off x="528811" y="1279340"/>
            <a:ext cx="797511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>
                <a:solidFill>
                  <a:srgbClr val="FFFFFF"/>
                </a:solidFill>
              </a:rPr>
              <a:t>Phishing is when someone sends a fake email trying to trick you into giving your password or </a:t>
            </a:r>
            <a:endParaRPr lang="en-US" sz="2400" dirty="0">
              <a:solidFill>
                <a:srgbClr val="FFFFFF"/>
              </a:solidFill>
            </a:endParaRPr>
          </a:p>
          <a:p>
            <a:r>
              <a:rPr sz="2400" dirty="0">
                <a:solidFill>
                  <a:srgbClr val="FFFFFF"/>
                </a:solidFill>
              </a:rPr>
              <a:t>personal information.</a:t>
            </a:r>
          </a:p>
          <a:p>
            <a:endParaRPr sz="2400" dirty="0">
              <a:solidFill>
                <a:srgbClr val="FFFFFF"/>
              </a:solidFill>
            </a:endParaRPr>
          </a:p>
          <a:p>
            <a:endParaRPr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What is Social Engineering?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8185702" cy="35394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dirty="0">
                <a:solidFill>
                  <a:srgbClr val="FFFFFF"/>
                </a:solidFill>
              </a:rPr>
              <a:t>Social engineering happens when attackers trick</a:t>
            </a:r>
            <a:endParaRPr lang="en-US" sz="3200" dirty="0">
              <a:solidFill>
                <a:srgbClr val="FFFFFF"/>
              </a:solidFill>
            </a:endParaRPr>
          </a:p>
          <a:p>
            <a:r>
              <a:rPr sz="3200" dirty="0">
                <a:solidFill>
                  <a:srgbClr val="FFFFFF"/>
                </a:solidFill>
              </a:rPr>
              <a:t> people into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revealing information.</a:t>
            </a:r>
          </a:p>
          <a:p>
            <a:endParaRPr sz="3200" dirty="0">
              <a:solidFill>
                <a:srgbClr val="FFFFFF"/>
              </a:solidFill>
            </a:endParaRPr>
          </a:p>
          <a:p>
            <a:r>
              <a:rPr sz="3200" dirty="0">
                <a:solidFill>
                  <a:srgbClr val="FFFFFF"/>
                </a:solidFill>
              </a:rPr>
              <a:t>Examples:</a:t>
            </a:r>
          </a:p>
          <a:p>
            <a:r>
              <a:rPr sz="3200" dirty="0">
                <a:solidFill>
                  <a:srgbClr val="FFFFFF"/>
                </a:solidFill>
              </a:rPr>
              <a:t>• Fake IT support calls</a:t>
            </a:r>
          </a:p>
          <a:p>
            <a:r>
              <a:rPr sz="3200" dirty="0">
                <a:solidFill>
                  <a:srgbClr val="FFFFFF"/>
                </a:solidFill>
              </a:rPr>
              <a:t>• Emails pretending to be administrators</a:t>
            </a:r>
          </a:p>
          <a:p>
            <a:r>
              <a:rPr sz="3200" dirty="0">
                <a:solidFill>
                  <a:srgbClr val="FFFFFF"/>
                </a:solidFill>
              </a:rPr>
              <a:t>• Someone asking for your password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What is Malware?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7947047" cy="35394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dirty="0">
                <a:solidFill>
                  <a:srgbClr val="FFFFFF"/>
                </a:solidFill>
              </a:rPr>
              <a:t>Malware is harmful software that can damage </a:t>
            </a:r>
            <a:endParaRPr lang="en-US" sz="3200" dirty="0">
              <a:solidFill>
                <a:srgbClr val="FFFFFF"/>
              </a:solidFill>
            </a:endParaRPr>
          </a:p>
          <a:p>
            <a:r>
              <a:rPr sz="3200" dirty="0">
                <a:solidFill>
                  <a:srgbClr val="FFFFFF"/>
                </a:solidFill>
              </a:rPr>
              <a:t>computers or steal information.</a:t>
            </a:r>
          </a:p>
          <a:p>
            <a:endParaRPr sz="3200" dirty="0">
              <a:solidFill>
                <a:srgbClr val="FFFFFF"/>
              </a:solidFill>
            </a:endParaRPr>
          </a:p>
          <a:p>
            <a:r>
              <a:rPr sz="3200" dirty="0">
                <a:solidFill>
                  <a:srgbClr val="FFFFFF"/>
                </a:solidFill>
              </a:rPr>
              <a:t>It may come from:</a:t>
            </a:r>
          </a:p>
          <a:p>
            <a:r>
              <a:rPr sz="3200" dirty="0">
                <a:solidFill>
                  <a:srgbClr val="FFFFFF"/>
                </a:solidFill>
              </a:rPr>
              <a:t>• Suspicious downloads</a:t>
            </a:r>
          </a:p>
          <a:p>
            <a:r>
              <a:rPr sz="3200" dirty="0">
                <a:solidFill>
                  <a:srgbClr val="FFFFFF"/>
                </a:solidFill>
              </a:rPr>
              <a:t>• Infected USB drives</a:t>
            </a:r>
          </a:p>
          <a:p>
            <a:r>
              <a:rPr sz="3200" dirty="0">
                <a:solidFill>
                  <a:srgbClr val="FFFFFF"/>
                </a:solidFill>
              </a:rPr>
              <a:t>• Email attachments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Strong Passwords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797511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>
                <a:solidFill>
                  <a:srgbClr val="FFFFFF"/>
                </a:solidFill>
              </a:rPr>
              <a:t>Good password practices:</a:t>
            </a:r>
          </a:p>
          <a:p>
            <a:r>
              <a:rPr sz="4400">
                <a:solidFill>
                  <a:srgbClr val="FFFFFF"/>
                </a:solidFill>
              </a:rPr>
              <a:t>• Use longer passwords</a:t>
            </a:r>
          </a:p>
          <a:p>
            <a:r>
              <a:rPr sz="4400">
                <a:solidFill>
                  <a:srgbClr val="FFFFFF"/>
                </a:solidFill>
              </a:rPr>
              <a:t>• Avoid simple passwords</a:t>
            </a:r>
          </a:p>
          <a:p>
            <a:r>
              <a:rPr sz="4400">
                <a:solidFill>
                  <a:srgbClr val="FFFFFF"/>
                </a:solidFill>
              </a:rPr>
              <a:t>• Do not share passwords</a:t>
            </a:r>
          </a:p>
          <a:p>
            <a:r>
              <a:rPr sz="4400">
                <a:solidFill>
                  <a:srgbClr val="FFFFFF"/>
                </a:solidFill>
              </a:rPr>
              <a:t>• Do not reuse passwords everywhere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af8f29e-a063-482c-a5dd-622d53e06e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" y="45720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Protecting School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786494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>
                <a:solidFill>
                  <a:srgbClr val="FFFFFF"/>
                </a:solidFill>
              </a:rPr>
              <a:t>Simple actions that help protect school data:</a:t>
            </a:r>
          </a:p>
          <a:p>
            <a:r>
              <a:rPr sz="4000">
                <a:solidFill>
                  <a:srgbClr val="FFFFFF"/>
                </a:solidFill>
              </a:rPr>
              <a:t>• Lock computers when leaving</a:t>
            </a:r>
          </a:p>
          <a:p>
            <a:r>
              <a:rPr sz="4000">
                <a:solidFill>
                  <a:srgbClr val="FFFFFF"/>
                </a:solidFill>
              </a:rPr>
              <a:t>• Avoid suspicious links</a:t>
            </a:r>
          </a:p>
          <a:p>
            <a:r>
              <a:rPr sz="4000">
                <a:solidFill>
                  <a:srgbClr val="FFFFFF"/>
                </a:solidFill>
              </a:rPr>
              <a:t>• Keep student information private</a:t>
            </a:r>
          </a:p>
          <a:p>
            <a:r>
              <a:rPr sz="4000">
                <a:solidFill>
                  <a:srgbClr val="FFFFFF"/>
                </a:solidFill>
              </a:rPr>
              <a:t>• Report unusual activity to 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330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2026-03-08T19:16:03Z</dcterms:modified>
  <cp:category/>
</cp:coreProperties>
</file>